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0AE1F-6FFA-42EA-B1AC-5E8C274CE7B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570A9-03C8-4B53-8C8B-1291051C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73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570A9-03C8-4B53-8C8B-1291051C1A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3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0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168" y="54295"/>
            <a:ext cx="8034982" cy="30884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476672"/>
            <a:ext cx="8316912" cy="505576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17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rgbClr val="508947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23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"/>
          <p:cNvSpPr>
            <a:spLocks noChangeShapeType="1"/>
          </p:cNvSpPr>
          <p:nvPr/>
        </p:nvSpPr>
        <p:spPr bwMode="auto">
          <a:xfrm>
            <a:off x="1900238" y="6796088"/>
            <a:ext cx="696436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7" name="Line 10"/>
          <p:cNvSpPr>
            <a:spLocks noChangeShapeType="1"/>
          </p:cNvSpPr>
          <p:nvPr/>
        </p:nvSpPr>
        <p:spPr bwMode="auto">
          <a:xfrm>
            <a:off x="1885951" y="6750050"/>
            <a:ext cx="6964363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504827"/>
            <a:ext cx="8316912" cy="57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auto">
          <a:xfrm>
            <a:off x="395288" y="422275"/>
            <a:ext cx="831691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3813"/>
            <a:ext cx="83232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031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4" y="6391275"/>
            <a:ext cx="2108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2"/>
          <p:cNvSpPr txBox="1">
            <a:spLocks noChangeArrowheads="1"/>
          </p:cNvSpPr>
          <p:nvPr/>
        </p:nvSpPr>
        <p:spPr bwMode="auto">
          <a:xfrm>
            <a:off x="5880100" y="6511926"/>
            <a:ext cx="3054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900" dirty="0" smtClean="0">
                <a:solidFill>
                  <a:srgbClr val="508947"/>
                </a:solidFill>
                <a:latin typeface="宋体" charset="-122"/>
              </a:rPr>
              <a:t>南京 四牌楼</a:t>
            </a:r>
            <a:r>
              <a:rPr lang="en-US" altLang="zh-CN" sz="900" dirty="0" smtClean="0">
                <a:solidFill>
                  <a:srgbClr val="508947"/>
                </a:solidFill>
                <a:latin typeface="宋体" charset="-122"/>
              </a:rPr>
              <a:t>2</a:t>
            </a:r>
            <a:r>
              <a:rPr lang="zh-CN" altLang="en-US" sz="900" dirty="0" smtClean="0">
                <a:solidFill>
                  <a:srgbClr val="508947"/>
                </a:solidFill>
                <a:latin typeface="宋体" charset="-122"/>
              </a:rPr>
              <a:t>号  </a:t>
            </a:r>
            <a:r>
              <a:rPr lang="en-US" altLang="zh-CN" sz="900" dirty="0" smtClean="0">
                <a:solidFill>
                  <a:srgbClr val="508947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http://ee.seu.edu.cn</a:t>
            </a:r>
            <a:endParaRPr lang="zh-CN" altLang="en-US" sz="900" dirty="0" smtClean="0">
              <a:solidFill>
                <a:srgbClr val="508947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8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50">
          <a:solidFill>
            <a:srgbClr val="508947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650">
          <a:solidFill>
            <a:srgbClr val="508947"/>
          </a:solidFill>
          <a:latin typeface="Arial" charset="0"/>
          <a:ea typeface="楷体_GB2312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650">
          <a:solidFill>
            <a:srgbClr val="508947"/>
          </a:solidFill>
          <a:latin typeface="Arial" charset="0"/>
          <a:ea typeface="楷体_GB2312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650">
          <a:solidFill>
            <a:srgbClr val="508947"/>
          </a:solidFill>
          <a:latin typeface="Arial" charset="0"/>
          <a:ea typeface="楷体_GB2312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650">
          <a:solidFill>
            <a:srgbClr val="508947"/>
          </a:solidFill>
          <a:latin typeface="Arial" charset="0"/>
          <a:ea typeface="楷体_GB2312" pitchFamily="49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  <a:ea typeface="楷体_GB2312" pitchFamily="49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  <a:ea typeface="楷体_GB2312" pitchFamily="49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  <a:ea typeface="楷体_GB2312" pitchFamily="49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  <a:ea typeface="楷体_GB2312" pitchFamily="49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6" y="254002"/>
            <a:ext cx="8259763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2" descr="D:\seuthesis-2.0.0\figures\seu-colo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115890"/>
            <a:ext cx="93503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981077"/>
            <a:ext cx="8208962" cy="49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5890"/>
            <a:ext cx="82296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709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 smtClean="0"/>
              <a:t>CCS</a:t>
            </a:r>
            <a:r>
              <a:rPr lang="zh-CN" altLang="en-US" sz="5400" dirty="0" smtClean="0"/>
              <a:t>编程环境使用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彭飞</a:t>
            </a:r>
            <a:endParaRPr lang="en-US" altLang="zh-CN" dirty="0" smtClean="0"/>
          </a:p>
          <a:p>
            <a:r>
              <a:rPr lang="zh-CN" altLang="en-US" dirty="0" smtClean="0"/>
              <a:t>东南大学电气工程学院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9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14" y="1259273"/>
            <a:ext cx="5761219" cy="2088061"/>
          </a:xfr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288" y="476672"/>
            <a:ext cx="8316912" cy="505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smtClean="0"/>
              <a:t>中断向量表与启动代码</a:t>
            </a:r>
            <a:endParaRPr lang="zh-CN" altLang="en-US" kern="0" dirty="0"/>
          </a:p>
        </p:txBody>
      </p:sp>
      <p:sp>
        <p:nvSpPr>
          <p:cNvPr id="5" name="文本框 4"/>
          <p:cNvSpPr txBox="1"/>
          <p:nvPr/>
        </p:nvSpPr>
        <p:spPr>
          <a:xfrm>
            <a:off x="1967048" y="3597138"/>
            <a:ext cx="7444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_c_int00 is the name of the symbol of the C environment entry point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建立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语言运行环境的启动代码。</a:t>
            </a:r>
            <a:endParaRPr lang="en-US" altLang="zh-CN" dirty="0" smtClean="0"/>
          </a:p>
          <a:p>
            <a:r>
              <a:rPr lang="zh-CN" altLang="en-US" dirty="0" smtClean="0"/>
              <a:t>初始化全局变量和静态变量</a:t>
            </a:r>
            <a:endParaRPr lang="en-US" altLang="zh-CN" dirty="0" smtClean="0"/>
          </a:p>
          <a:p>
            <a:r>
              <a:rPr lang="zh-CN" altLang="en-US" dirty="0" smtClean="0"/>
              <a:t>建立堆栈</a:t>
            </a:r>
            <a:endParaRPr lang="en-US" altLang="zh-CN" dirty="0" smtClean="0"/>
          </a:p>
          <a:p>
            <a:r>
              <a:rPr lang="zh-CN" altLang="en-US" dirty="0" smtClean="0"/>
              <a:t>进入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8416" t="61408" r="22584" b="4962"/>
          <a:stretch/>
        </p:blipFill>
        <p:spPr>
          <a:xfrm>
            <a:off x="731520" y="4008120"/>
            <a:ext cx="7147560" cy="22916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520" y="1376402"/>
            <a:ext cx="394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控制台</a:t>
            </a:r>
            <a:endParaRPr lang="en-US" altLang="zh-CN" dirty="0" smtClean="0"/>
          </a:p>
          <a:p>
            <a:r>
              <a:rPr lang="zh-CN" altLang="en-US" dirty="0" smtClean="0"/>
              <a:t>提示编译与生成程序的状态和出现出现的问题与错误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51055" y="1631631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问题与建议</a:t>
            </a:r>
            <a:endParaRPr lang="en-US" altLang="zh-CN" dirty="0" smtClean="0"/>
          </a:p>
          <a:p>
            <a:r>
              <a:rPr lang="zh-CN" altLang="en-US" dirty="0" smtClean="0"/>
              <a:t>将错误与建议逐条汇总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403927" y="2299732"/>
            <a:ext cx="332509" cy="2521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419503" y="2576945"/>
            <a:ext cx="0" cy="2086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6" r="75545" b="38405"/>
          <a:stretch/>
        </p:blipFill>
        <p:spPr>
          <a:xfrm>
            <a:off x="221672" y="859176"/>
            <a:ext cx="2780146" cy="4845516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2"/>
          <a:srcRect l="74263" b="35148"/>
          <a:stretch/>
        </p:blipFill>
        <p:spPr bwMode="auto">
          <a:xfrm>
            <a:off x="3140363" y="455007"/>
            <a:ext cx="3703782" cy="524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56582" y="1052945"/>
            <a:ext cx="1958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显示程序中所有的引用符号：</a:t>
            </a:r>
            <a:endParaRPr lang="en-US" altLang="zh-CN" dirty="0" smtClean="0"/>
          </a:p>
          <a:p>
            <a:r>
              <a:rPr lang="zh-CN" altLang="en-US" dirty="0" smtClean="0"/>
              <a:t>文件、宏定义、变量、常量、函数等。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238" y="954192"/>
            <a:ext cx="8316912" cy="671408"/>
          </a:xfrm>
        </p:spPr>
        <p:txBody>
          <a:bodyPr/>
          <a:lstStyle/>
          <a:p>
            <a:r>
              <a:rPr lang="zh-CN" altLang="en-US" dirty="0" smtClean="0"/>
              <a:t>查看存储器的使用情况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83" r="19750" b="37852"/>
          <a:stretch/>
        </p:blipFill>
        <p:spPr>
          <a:xfrm>
            <a:off x="78925" y="1859280"/>
            <a:ext cx="8988875" cy="4152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58473" y="4858327"/>
            <a:ext cx="6509327" cy="877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7" r="20018" b="37419"/>
          <a:stretch/>
        </p:blipFill>
        <p:spPr>
          <a:xfrm>
            <a:off x="249238" y="1875176"/>
            <a:ext cx="8672494" cy="405457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49238" y="954192"/>
            <a:ext cx="8316912" cy="67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查看堆栈的使用情况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051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75455" b="30508"/>
          <a:stretch/>
        </p:blipFill>
        <p:spPr>
          <a:xfrm>
            <a:off x="373708" y="517236"/>
            <a:ext cx="3551745" cy="56563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76" y="993213"/>
            <a:ext cx="7696867" cy="53344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62036" y="2336800"/>
            <a:ext cx="5551055" cy="1514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29745" y="2013527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芯片型号要选对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2035" y="5070764"/>
            <a:ext cx="5551055" cy="230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91562" y="4648110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指明内存分配文件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1708" y="1683114"/>
            <a:ext cx="822038" cy="228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965777"/>
            <a:ext cx="8197196" cy="5475226"/>
          </a:xfrm>
        </p:spPr>
      </p:pic>
      <p:sp>
        <p:nvSpPr>
          <p:cNvPr id="5" name="矩形 4"/>
          <p:cNvSpPr/>
          <p:nvPr/>
        </p:nvSpPr>
        <p:spPr>
          <a:xfrm>
            <a:off x="711198" y="1563042"/>
            <a:ext cx="1570183" cy="542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1411" y="1284477"/>
            <a:ext cx="6266953" cy="4626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61411" y="915145"/>
            <a:ext cx="55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包含，引用文件时用到的路径变量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2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7298"/>
            <a:ext cx="9133820" cy="5319611"/>
          </a:xfrm>
        </p:spPr>
      </p:pic>
      <p:sp>
        <p:nvSpPr>
          <p:cNvPr id="5" name="矩形 4"/>
          <p:cNvSpPr/>
          <p:nvPr/>
        </p:nvSpPr>
        <p:spPr>
          <a:xfrm>
            <a:off x="129307" y="2283478"/>
            <a:ext cx="1690257" cy="23716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9307" y="611696"/>
            <a:ext cx="181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构建程序分编译和链接两步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2580" y="1175114"/>
            <a:ext cx="528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优化器设置，开始编写程序时建议关闭优化，功能完成后再打开，看是否有一样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3" y="1653843"/>
            <a:ext cx="8316912" cy="4843837"/>
          </a:xfrm>
        </p:spPr>
      </p:pic>
      <p:sp>
        <p:nvSpPr>
          <p:cNvPr id="5" name="文本框 4"/>
          <p:cNvSpPr txBox="1"/>
          <p:nvPr/>
        </p:nvSpPr>
        <p:spPr>
          <a:xfrm>
            <a:off x="2244434" y="2699113"/>
            <a:ext cx="528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Include</a:t>
            </a:r>
            <a:r>
              <a:rPr lang="zh-CN" altLang="en-US" dirty="0" smtClean="0">
                <a:solidFill>
                  <a:srgbClr val="FF0000"/>
                </a:solidFill>
              </a:rPr>
              <a:t>的搜索路径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4434" y="4731113"/>
            <a:ext cx="528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预包含的文件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609599"/>
            <a:ext cx="6107296" cy="60636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44434" y="2699113"/>
            <a:ext cx="429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预定义的宏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与</a:t>
            </a:r>
            <a:r>
              <a:rPr lang="en-US" altLang="zh-CN" dirty="0" smtClean="0">
                <a:solidFill>
                  <a:srgbClr val="FF0000"/>
                </a:solidFill>
              </a:rPr>
              <a:t>Configuration</a:t>
            </a:r>
            <a:r>
              <a:rPr lang="zh-CN" altLang="en-US" dirty="0" smtClean="0">
                <a:solidFill>
                  <a:srgbClr val="FF0000"/>
                </a:solidFill>
              </a:rPr>
              <a:t>一起使用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可以使</a:t>
            </a:r>
            <a:r>
              <a:rPr lang="en-US" altLang="zh-CN" dirty="0" smtClean="0">
                <a:solidFill>
                  <a:srgbClr val="FF0000"/>
                </a:solidFill>
              </a:rPr>
              <a:t>Debug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Release</a:t>
            </a:r>
            <a:r>
              <a:rPr lang="zh-CN" altLang="en-US" dirty="0" smtClean="0">
                <a:solidFill>
                  <a:srgbClr val="FF0000"/>
                </a:solidFill>
              </a:rPr>
              <a:t>实现不同的功能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选择工作空间目录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91" y="2739253"/>
            <a:ext cx="5060118" cy="285774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623528"/>
            <a:ext cx="1333879" cy="1562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07491" y="720436"/>
            <a:ext cx="651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双击图标，打开</a:t>
            </a:r>
            <a:r>
              <a:rPr lang="en-US" altLang="zh-CN" dirty="0" smtClean="0"/>
              <a:t>CCS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选择工作空间目录。</a:t>
            </a:r>
            <a:endParaRPr lang="en-US" altLang="zh-CN" dirty="0" smtClean="0"/>
          </a:p>
          <a:p>
            <a:r>
              <a:rPr lang="zh-CN" altLang="en-US" dirty="0" smtClean="0"/>
              <a:t>工作空间是存储程序工程及其代码的文件夹，地址中最好不要有中文。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834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3" y="1524534"/>
            <a:ext cx="8316912" cy="4843837"/>
          </a:xfrm>
        </p:spPr>
      </p:pic>
      <p:sp>
        <p:nvSpPr>
          <p:cNvPr id="5" name="文本框 4"/>
          <p:cNvSpPr txBox="1"/>
          <p:nvPr/>
        </p:nvSpPr>
        <p:spPr>
          <a:xfrm>
            <a:off x="390203" y="1045805"/>
            <a:ext cx="43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链接器基础选项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89033" y="2097804"/>
            <a:ext cx="25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生成二级制文件的名字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440218" y="2467136"/>
            <a:ext cx="544946" cy="497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09978" y="4499258"/>
            <a:ext cx="25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程序的存储器使用情况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749769" y="3234328"/>
            <a:ext cx="1124558" cy="1449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150412" y="3503783"/>
            <a:ext cx="1124558" cy="1449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111069" y="4879816"/>
            <a:ext cx="13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栈的大小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195509" y="3651668"/>
            <a:ext cx="1124558" cy="1449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12691" y="5206754"/>
            <a:ext cx="13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堆</a:t>
            </a:r>
            <a:r>
              <a:rPr lang="zh-CN" altLang="en-US" dirty="0" smtClean="0">
                <a:solidFill>
                  <a:srgbClr val="FF0000"/>
                </a:solidFill>
              </a:rPr>
              <a:t>的大小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4" y="467013"/>
            <a:ext cx="5972756" cy="5930094"/>
          </a:xfrm>
        </p:spPr>
      </p:pic>
      <p:sp>
        <p:nvSpPr>
          <p:cNvPr id="6" name="文本框 5"/>
          <p:cNvSpPr txBox="1"/>
          <p:nvPr/>
        </p:nvSpPr>
        <p:spPr>
          <a:xfrm>
            <a:off x="2126639" y="2311187"/>
            <a:ext cx="27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使用的库文件包含在这里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USB</a:t>
            </a:r>
            <a:r>
              <a:rPr lang="zh-CN" altLang="en-US" dirty="0" smtClean="0"/>
              <a:t>线连好</a:t>
            </a:r>
            <a:endParaRPr lang="en-US" altLang="zh-CN" dirty="0" smtClean="0"/>
          </a:p>
          <a:p>
            <a:r>
              <a:rPr lang="zh-CN" altLang="en-US" dirty="0" smtClean="0"/>
              <a:t>注意要连到带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的那个</a:t>
            </a:r>
            <a:r>
              <a:rPr lang="en-US" altLang="zh-CN" dirty="0" smtClean="0"/>
              <a:t>USB</a:t>
            </a:r>
            <a:r>
              <a:rPr lang="zh-CN" altLang="en-US" dirty="0" smtClean="0"/>
              <a:t>口上。</a:t>
            </a:r>
            <a:endParaRPr lang="en-US" altLang="zh-CN" dirty="0" smtClean="0"/>
          </a:p>
          <a:p>
            <a:r>
              <a:rPr lang="zh-CN" altLang="en-US" dirty="0" smtClean="0"/>
              <a:t>点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按钮进入调试模式。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11078"/>
          <a:stretch/>
        </p:blipFill>
        <p:spPr>
          <a:xfrm>
            <a:off x="1207655" y="2743200"/>
            <a:ext cx="6858000" cy="297411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587837" y="2881745"/>
            <a:ext cx="1477818" cy="12376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1956829"/>
            <a:ext cx="9518261" cy="444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40580" y="1818730"/>
            <a:ext cx="840511" cy="647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7" y="1353705"/>
            <a:ext cx="8279843" cy="5056188"/>
          </a:xfrm>
        </p:spPr>
      </p:pic>
      <p:sp>
        <p:nvSpPr>
          <p:cNvPr id="5" name="文本框 4"/>
          <p:cNvSpPr txBox="1"/>
          <p:nvPr/>
        </p:nvSpPr>
        <p:spPr>
          <a:xfrm>
            <a:off x="531168" y="555594"/>
            <a:ext cx="189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调试目标及状态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085965" y="914393"/>
            <a:ext cx="740362" cy="1681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68758" y="876645"/>
            <a:ext cx="189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处于调试界面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690737" y="1090170"/>
            <a:ext cx="2197118" cy="7766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347161" y="738145"/>
            <a:ext cx="177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全局变量观察窗口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913883" y="1245977"/>
            <a:ext cx="1276953" cy="1518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126836" y="1692492"/>
            <a:ext cx="601502" cy="376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06329" y="914393"/>
            <a:ext cx="15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运行、暂停和停止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66376" y="1335771"/>
            <a:ext cx="458878" cy="3326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6306" y="3420629"/>
            <a:ext cx="244861" cy="18163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19" idx="0"/>
          </p:cNvCxnSpPr>
          <p:nvPr/>
        </p:nvCxnSpPr>
        <p:spPr>
          <a:xfrm flipH="1">
            <a:off x="408737" y="3020291"/>
            <a:ext cx="392636" cy="4003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47792" y="2839564"/>
            <a:ext cx="239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双击在该行设置断点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7597185" y="2399790"/>
            <a:ext cx="613942" cy="1784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05124" y="4184971"/>
            <a:ext cx="177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刷新观察变量的值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23358" y="3682492"/>
            <a:ext cx="17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连续刷新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6487019" y="2399790"/>
            <a:ext cx="1110166" cy="13590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8" y="951250"/>
            <a:ext cx="4298052" cy="4549534"/>
          </a:xfrm>
        </p:spPr>
      </p:pic>
      <p:sp>
        <p:nvSpPr>
          <p:cNvPr id="5" name="矩形 4"/>
          <p:cNvSpPr/>
          <p:nvPr/>
        </p:nvSpPr>
        <p:spPr>
          <a:xfrm>
            <a:off x="3731489" y="1369219"/>
            <a:ext cx="3509820" cy="376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087418" y="951250"/>
            <a:ext cx="1644071" cy="417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5268" y="722888"/>
            <a:ext cx="15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调试按键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6723" y="2736415"/>
            <a:ext cx="15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当前执行程序的位置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306343" y="3105747"/>
            <a:ext cx="1532485" cy="8457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066421" y="1411499"/>
            <a:ext cx="613942" cy="1784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74360" y="3196680"/>
            <a:ext cx="177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刷新观察变量的值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92594" y="2694201"/>
            <a:ext cx="17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连续刷新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956255" y="1411499"/>
            <a:ext cx="1110166" cy="13590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46500" t="24667" r="13667" b="16963"/>
          <a:stretch/>
        </p:blipFill>
        <p:spPr>
          <a:xfrm>
            <a:off x="1005840" y="517565"/>
            <a:ext cx="7284720" cy="600456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2456225" y="1384176"/>
            <a:ext cx="551135" cy="275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394105" y="1004774"/>
            <a:ext cx="15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变量的名称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737360" y="4520134"/>
            <a:ext cx="792480" cy="1977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88373" y="547363"/>
            <a:ext cx="15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变量的值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8155" y="4520134"/>
            <a:ext cx="156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设置变量的显示格式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2639" y="3971598"/>
            <a:ext cx="115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</a:rPr>
              <a:t>格式变量显示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7081520" y="1004774"/>
            <a:ext cx="465370" cy="1846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46890" y="772394"/>
            <a:ext cx="177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刷新观察变量的值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29488" y="1934308"/>
            <a:ext cx="17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连续刷新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398214" y="1007379"/>
            <a:ext cx="838551" cy="11554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01" t="42898" r="51415" b="11061"/>
          <a:stretch/>
        </p:blipFill>
        <p:spPr>
          <a:xfrm>
            <a:off x="1668299" y="1635761"/>
            <a:ext cx="5760720" cy="4846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224" y="814783"/>
            <a:ext cx="608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选中一个全局变量，右键单击，选择</a:t>
            </a:r>
            <a:r>
              <a:rPr lang="en-US" altLang="zh-CN" dirty="0" smtClean="0">
                <a:solidFill>
                  <a:srgbClr val="FF0000"/>
                </a:solidFill>
              </a:rPr>
              <a:t>ADD Watch Expression…</a:t>
            </a:r>
            <a:r>
              <a:rPr lang="zh-CN" altLang="en-US" dirty="0" smtClean="0">
                <a:solidFill>
                  <a:srgbClr val="FF0000"/>
                </a:solidFill>
              </a:rPr>
              <a:t>将变量添加到观察窗口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46" t="18140" r="56988" b="23440"/>
          <a:stretch/>
        </p:blipFill>
        <p:spPr>
          <a:xfrm>
            <a:off x="365760" y="1767841"/>
            <a:ext cx="3413760" cy="44577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184" y="845263"/>
            <a:ext cx="430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存储器浏览器，查看存储器中存储的数据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90" y="1767841"/>
            <a:ext cx="3833136" cy="3554823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6228080" y="3322320"/>
            <a:ext cx="914400" cy="558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142480" y="3058161"/>
            <a:ext cx="231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这个值是什么意义？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05550" y="3594267"/>
            <a:ext cx="231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这个值是什么意义？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6158853" y="3778933"/>
            <a:ext cx="946697" cy="464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471920" y="1189440"/>
            <a:ext cx="1074970" cy="1114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546890" y="772394"/>
            <a:ext cx="68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刷新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08358" y="870570"/>
            <a:ext cx="17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连续刷新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6045473" y="1316309"/>
            <a:ext cx="203018" cy="977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4701" b="37122"/>
          <a:stretch/>
        </p:blipFill>
        <p:spPr>
          <a:xfrm>
            <a:off x="531168" y="646739"/>
            <a:ext cx="4202545" cy="587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999" t="8815" r="9001" b="62000"/>
          <a:stretch/>
        </p:blipFill>
        <p:spPr>
          <a:xfrm>
            <a:off x="182850" y="2314593"/>
            <a:ext cx="8939317" cy="31902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0906" y="1311686"/>
            <a:ext cx="204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控制器中的寄存器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861401" y="1681018"/>
            <a:ext cx="373799" cy="1499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4174860" y="1828799"/>
            <a:ext cx="373799" cy="1499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718329" y="1459467"/>
            <a:ext cx="137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寄存器的值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79237" y="1459467"/>
            <a:ext cx="137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寄存器描述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>
          <a:xfrm flipH="1">
            <a:off x="7591875" y="1828799"/>
            <a:ext cx="372816" cy="17209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04430" y="497356"/>
            <a:ext cx="2215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内核寄存器位于</a:t>
            </a:r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内核中，没有地址。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285878" y="1227622"/>
            <a:ext cx="202441" cy="1575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45301" y="2802624"/>
            <a:ext cx="1533936" cy="3764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4" y="1976582"/>
            <a:ext cx="6760969" cy="4187267"/>
          </a:xfrm>
        </p:spPr>
      </p:pic>
      <p:sp>
        <p:nvSpPr>
          <p:cNvPr id="5" name="文本框 4"/>
          <p:cNvSpPr txBox="1"/>
          <p:nvPr/>
        </p:nvSpPr>
        <p:spPr>
          <a:xfrm>
            <a:off x="350982" y="720436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工程浏览器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5" idx="2"/>
          </p:cNvCxnSpPr>
          <p:nvPr/>
        </p:nvCxnSpPr>
        <p:spPr>
          <a:xfrm flipH="1">
            <a:off x="895927" y="1089768"/>
            <a:ext cx="124692" cy="1838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07693" y="2428940"/>
            <a:ext cx="197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程序编辑器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Alt+/</a:t>
            </a:r>
            <a:r>
              <a:rPr lang="zh-CN" altLang="en-US" dirty="0" smtClean="0"/>
              <a:t>可以实现代码自动完成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Ctrl+I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实现代码自动对齐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950691" y="2703212"/>
            <a:ext cx="2057002" cy="715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50690" y="720436"/>
            <a:ext cx="291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</a:t>
            </a:r>
            <a:r>
              <a:rPr lang="en-US" altLang="zh-CN" dirty="0" smtClean="0"/>
              <a:t>/</a:t>
            </a:r>
            <a:r>
              <a:rPr lang="zh-CN" altLang="en-US" dirty="0" smtClean="0"/>
              <a:t>调试模式选择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726545" y="1123617"/>
            <a:ext cx="449820" cy="13147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289746" y="1089768"/>
            <a:ext cx="205466" cy="1339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91131" y="1249952"/>
            <a:ext cx="75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编译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754786" y="1690255"/>
            <a:ext cx="375018" cy="766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1209840" y="1579295"/>
            <a:ext cx="355724" cy="8774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942295" y="1262400"/>
            <a:ext cx="144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运行、调试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30" idx="2"/>
          </p:cNvCxnSpPr>
          <p:nvPr/>
        </p:nvCxnSpPr>
        <p:spPr>
          <a:xfrm flipH="1">
            <a:off x="4144709" y="1111284"/>
            <a:ext cx="172374" cy="46152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31039" y="741952"/>
            <a:ext cx="97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32" r="75323" b="39985"/>
          <a:stretch/>
        </p:blipFill>
        <p:spPr>
          <a:xfrm>
            <a:off x="314035" y="914594"/>
            <a:ext cx="3075711" cy="5053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79" y="2826327"/>
            <a:ext cx="5434016" cy="31420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4724" y="1921419"/>
            <a:ext cx="356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查看汇编代码及代码在存储器中的位置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94" t="4734" r="52556" b="28139"/>
          <a:stretch/>
        </p:blipFill>
        <p:spPr>
          <a:xfrm>
            <a:off x="531168" y="701963"/>
            <a:ext cx="4562765" cy="49722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7961" y="1875238"/>
            <a:ext cx="356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计数时钟，与调试功能相结合，可以查看程序执行的时间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73" y="4521422"/>
            <a:ext cx="2348077" cy="5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0452" y="2794999"/>
            <a:ext cx="2652712" cy="1324419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完全新建工程，然后配置比较麻烦；</a:t>
            </a:r>
            <a:endParaRPr lang="en-US" altLang="zh-CN" dirty="0" smtClean="0"/>
          </a:p>
          <a:p>
            <a:r>
              <a:rPr lang="zh-CN" altLang="en-US" dirty="0" smtClean="0"/>
              <a:t>建议导入示例工程，在此基础上修改。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250" r="68083" b="51926"/>
          <a:stretch/>
        </p:blipFill>
        <p:spPr>
          <a:xfrm>
            <a:off x="2240280" y="1333500"/>
            <a:ext cx="396240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476672"/>
            <a:ext cx="4817652" cy="5055766"/>
          </a:xfrm>
        </p:spPr>
        <p:txBody>
          <a:bodyPr/>
          <a:lstStyle/>
          <a:p>
            <a:r>
              <a:rPr lang="zh-CN" altLang="en-US" dirty="0" smtClean="0"/>
              <a:t>示例工程安装在：</a:t>
            </a:r>
            <a:endParaRPr lang="en-US" altLang="zh-CN" dirty="0" smtClean="0"/>
          </a:p>
          <a:p>
            <a:r>
              <a:rPr lang="en-US" altLang="zh-CN" dirty="0"/>
              <a:t>TivaWare_C_Series-2.1.4.178\examples\boards\ek-tm4c1294xl</a:t>
            </a:r>
            <a:r>
              <a:rPr lang="en-US" altLang="zh-CN" dirty="0" smtClean="0"/>
              <a:t>\</a:t>
            </a:r>
          </a:p>
          <a:p>
            <a:r>
              <a:rPr lang="zh-CN" altLang="en-US" dirty="0" smtClean="0"/>
              <a:t>在搜索地址中输入</a:t>
            </a:r>
            <a:r>
              <a:rPr lang="en-US" altLang="zh-CN" dirty="0" err="1" smtClean="0"/>
              <a:t>TivaWare</a:t>
            </a:r>
            <a:r>
              <a:rPr lang="zh-CN" altLang="en-US" dirty="0" smtClean="0"/>
              <a:t>的安装目录，回车确认后，就会列出所有的示例工程。</a:t>
            </a:r>
            <a:endParaRPr lang="en-US" altLang="zh-CN" dirty="0" smtClean="0"/>
          </a:p>
          <a:p>
            <a:r>
              <a:rPr lang="zh-CN" altLang="en-US" dirty="0"/>
              <a:t>勾</a:t>
            </a:r>
            <a:r>
              <a:rPr lang="zh-CN" altLang="en-US" dirty="0" smtClean="0"/>
              <a:t>选将工程拷贝到工作空间，防止示例工程被误修改。</a:t>
            </a:r>
            <a:endParaRPr lang="en-US" altLang="zh-CN" dirty="0" smtClean="0"/>
          </a:p>
          <a:p>
            <a:r>
              <a:rPr lang="zh-CN" altLang="en-US" dirty="0" smtClean="0"/>
              <a:t>与工作空间内的工程重名的工程，不能被导入。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40" y="1246909"/>
            <a:ext cx="4007184" cy="46412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9382" y="4516582"/>
            <a:ext cx="1773382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976005" y="3769897"/>
            <a:ext cx="1787486" cy="746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476672"/>
            <a:ext cx="4638530" cy="5055766"/>
          </a:xfrm>
        </p:spPr>
        <p:txBody>
          <a:bodyPr/>
          <a:lstStyle/>
          <a:p>
            <a:r>
              <a:rPr lang="zh-CN" altLang="en-US" dirty="0" smtClean="0"/>
              <a:t>导入工程后，工程管理器内显示如图。</a:t>
            </a:r>
            <a:endParaRPr lang="en-US" altLang="zh-CN" dirty="0" smtClean="0"/>
          </a:p>
          <a:p>
            <a:r>
              <a:rPr lang="zh-CN" altLang="en-US" dirty="0" smtClean="0"/>
              <a:t>后缀</a:t>
            </a:r>
            <a:r>
              <a:rPr lang="en-US" altLang="zh-CN" dirty="0" smtClean="0"/>
              <a:t>Active</a:t>
            </a:r>
            <a:r>
              <a:rPr lang="zh-CN" altLang="en-US" dirty="0" smtClean="0"/>
              <a:t>表示此工程为当前的调试工程。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28" y="988567"/>
            <a:ext cx="4333676" cy="27613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290" y="3549453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存储器配置文件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133600" y="2351159"/>
            <a:ext cx="3001818" cy="12918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3976" y="3963193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源程序文件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791855" y="2671328"/>
            <a:ext cx="3343563" cy="14991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289" y="4597703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启动文件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575909" y="2980853"/>
            <a:ext cx="3670346" cy="1823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967345" y="3579258"/>
            <a:ext cx="3497439" cy="1861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5288" y="5287203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调试配置文件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395287" y="2985638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生成程序的临时文件夹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2753542" y="2107852"/>
            <a:ext cx="2381876" cy="100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3975" y="2461513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公共头文件目录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2818197" y="1797579"/>
            <a:ext cx="2215621" cy="8363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808960" y="1475178"/>
            <a:ext cx="2215621" cy="8363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00459" y="2092181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生成的二进制程序文件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target_config.ccxml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70" y="996420"/>
            <a:ext cx="5883150" cy="42370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953636"/>
            <a:ext cx="218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调试器的类型</a:t>
            </a:r>
            <a:endParaRPr lang="zh-CN" altLang="en-US" sz="24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41236" y="1840103"/>
            <a:ext cx="1958109" cy="31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0" y="2995756"/>
            <a:ext cx="218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器件的型号</a:t>
            </a:r>
            <a:endParaRPr lang="zh-CN" altLang="en-US" sz="24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009115" y="3189581"/>
            <a:ext cx="2064121" cy="848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7855" y="5233507"/>
            <a:ext cx="55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调试器类型和器件型号必须都选对，要不然无法调试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6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project0_ccs.cmd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99" y="476672"/>
            <a:ext cx="5296801" cy="57855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491" y="1942681"/>
            <a:ext cx="218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定义了存储器的性质、起始地址和长度</a:t>
            </a:r>
            <a:endParaRPr lang="zh-CN" altLang="en-US" sz="24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872509" y="2184468"/>
            <a:ext cx="1246909" cy="439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3491" y="3650477"/>
            <a:ext cx="2189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定义了不同类型的变量存放在哪个存储器中。</a:t>
            </a:r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92582" y="4190673"/>
            <a:ext cx="1126836" cy="584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"/>
          <p:cNvSpPr txBox="1">
            <a:spLocks noChangeArrowheads="1"/>
          </p:cNvSpPr>
          <p:nvPr/>
        </p:nvSpPr>
        <p:spPr bwMode="auto">
          <a:xfrm>
            <a:off x="6901118" y="4229967"/>
            <a:ext cx="1223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代码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6901118" y="4866555"/>
            <a:ext cx="230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全局变量的初始值</a:t>
            </a:r>
          </a:p>
        </p:txBody>
      </p: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6901118" y="4498255"/>
            <a:ext cx="230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/>
              <a:t>常量值</a:t>
            </a:r>
          </a:p>
        </p:txBody>
      </p:sp>
      <p:sp>
        <p:nvSpPr>
          <p:cNvPr id="15" name="文本框 17"/>
          <p:cNvSpPr txBox="1">
            <a:spLocks noChangeArrowheads="1"/>
          </p:cNvSpPr>
          <p:nvPr/>
        </p:nvSpPr>
        <p:spPr bwMode="auto">
          <a:xfrm>
            <a:off x="6901118" y="3880717"/>
            <a:ext cx="2185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中断向量表</a:t>
            </a:r>
          </a:p>
        </p:txBody>
      </p:sp>
      <p:cxnSp>
        <p:nvCxnSpPr>
          <p:cNvPr id="16" name="直接箭头连接符 15"/>
          <p:cNvCxnSpPr>
            <a:endCxn id="15" idx="1"/>
          </p:cNvCxnSpPr>
          <p:nvPr/>
        </p:nvCxnSpPr>
        <p:spPr>
          <a:xfrm flipV="1">
            <a:off x="6259768" y="4034606"/>
            <a:ext cx="641350" cy="328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1"/>
          </p:cNvCxnSpPr>
          <p:nvPr/>
        </p:nvCxnSpPr>
        <p:spPr>
          <a:xfrm flipV="1">
            <a:off x="6042280" y="4383856"/>
            <a:ext cx="858838" cy="21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4" idx="1"/>
          </p:cNvCxnSpPr>
          <p:nvPr/>
        </p:nvCxnSpPr>
        <p:spPr>
          <a:xfrm flipV="1">
            <a:off x="5970843" y="4652144"/>
            <a:ext cx="930275" cy="142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3" idx="1"/>
          </p:cNvCxnSpPr>
          <p:nvPr/>
        </p:nvCxnSpPr>
        <p:spPr>
          <a:xfrm>
            <a:off x="5970843" y="4981676"/>
            <a:ext cx="930275" cy="38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006561" y="5170979"/>
            <a:ext cx="894557" cy="136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901119" y="5213906"/>
            <a:ext cx="2242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宋体" panose="02010600030101010101" pitchFamily="2" charset="-122"/>
              </a:rPr>
              <a:t>全局构造器</a:t>
            </a:r>
            <a:r>
              <a:rPr lang="en-US" altLang="zh-CN" sz="1400" dirty="0"/>
              <a:t>(C++)</a:t>
            </a:r>
            <a:r>
              <a:rPr lang="zh-CN" altLang="zh-CN" sz="1400" dirty="0">
                <a:latin typeface="宋体" panose="02010600030101010101" pitchFamily="2" charset="-122"/>
              </a:rPr>
              <a:t>程序列表</a:t>
            </a:r>
            <a:endParaRPr lang="zh-CN" altLang="en-US" sz="1400" dirty="0"/>
          </a:p>
        </p:txBody>
      </p:sp>
      <p:sp>
        <p:nvSpPr>
          <p:cNvPr id="24" name="文本框 6"/>
          <p:cNvSpPr txBox="1">
            <a:spLocks noChangeArrowheads="1"/>
          </p:cNvSpPr>
          <p:nvPr/>
        </p:nvSpPr>
        <p:spPr bwMode="auto">
          <a:xfrm>
            <a:off x="6799739" y="5546310"/>
            <a:ext cx="230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全局变量，有初始化</a:t>
            </a: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6799739" y="5803979"/>
            <a:ext cx="230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全局变量，无初始化</a:t>
            </a: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840538" y="6411385"/>
            <a:ext cx="7921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堆栈</a:t>
            </a:r>
          </a:p>
        </p:txBody>
      </p:sp>
      <p:sp>
        <p:nvSpPr>
          <p:cNvPr id="27" name="文本框 11"/>
          <p:cNvSpPr txBox="1">
            <a:spLocks noChangeArrowheads="1"/>
          </p:cNvSpPr>
          <p:nvPr/>
        </p:nvSpPr>
        <p:spPr bwMode="auto">
          <a:xfrm>
            <a:off x="6820139" y="6108366"/>
            <a:ext cx="2303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动态存储器分配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5910263" y="5682973"/>
            <a:ext cx="848677" cy="316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62" y="6314544"/>
            <a:ext cx="2403178" cy="634030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 flipV="1">
            <a:off x="5910263" y="5967621"/>
            <a:ext cx="848677" cy="278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7" idx="1"/>
          </p:cNvCxnSpPr>
          <p:nvPr/>
        </p:nvCxnSpPr>
        <p:spPr>
          <a:xfrm flipV="1">
            <a:off x="5910263" y="6262255"/>
            <a:ext cx="909876" cy="150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6" idx="1"/>
          </p:cNvCxnSpPr>
          <p:nvPr/>
        </p:nvCxnSpPr>
        <p:spPr>
          <a:xfrm flipV="1">
            <a:off x="5910263" y="6565274"/>
            <a:ext cx="930275" cy="41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中断向量表与启动代码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00" y="1093316"/>
            <a:ext cx="5311600" cy="35588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288" y="1106686"/>
            <a:ext cx="316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指明该语句下面的变量存储在何处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832400" y="922020"/>
            <a:ext cx="35742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31292" y="1213232"/>
            <a:ext cx="328815" cy="78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1575" y="1883516"/>
            <a:ext cx="3470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g_pfnVectors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，这个变量是一个指针数组，存储在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.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intvecs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指明的地址处。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8" y="2878814"/>
            <a:ext cx="1684166" cy="2514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6"/>
          <a:stretch/>
        </p:blipFill>
        <p:spPr>
          <a:xfrm>
            <a:off x="364807" y="2758430"/>
            <a:ext cx="2179509" cy="1924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2674" y="3360173"/>
            <a:ext cx="34397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g_pfnVectors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的第一个元素为堆栈栈顶，堆栈栈顶的地址存放在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0x0000.0000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的位置</a:t>
            </a:r>
            <a:endParaRPr lang="en-US" altLang="zh-CN" dirty="0" smtClean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第二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个元素为复位向量，存放在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0x00000004</a:t>
            </a:r>
            <a:r>
              <a:rPr lang="zh-CN" altLang="en-US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的位置。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9678" y="4960620"/>
            <a:ext cx="8622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与教材</a:t>
            </a:r>
            <a:r>
              <a:rPr lang="en-US" altLang="zh-CN" dirty="0" smtClean="0"/>
              <a:t>P29</a:t>
            </a:r>
            <a:r>
              <a:rPr lang="zh-CN" altLang="en-US" dirty="0" smtClean="0"/>
              <a:t>页相对照：</a:t>
            </a:r>
            <a:endParaRPr lang="en-US" altLang="zh-CN" dirty="0" smtClean="0"/>
          </a:p>
          <a:p>
            <a:r>
              <a:rPr lang="zh-CN" altLang="en-US" dirty="0" smtClean="0"/>
              <a:t>如果地址</a:t>
            </a:r>
            <a:r>
              <a:rPr lang="en-US" altLang="zh-CN" dirty="0" smtClean="0"/>
              <a:t>0x00000004</a:t>
            </a:r>
            <a:r>
              <a:rPr lang="zh-CN" altLang="en-US" dirty="0" smtClean="0"/>
              <a:t>的数据不是</a:t>
            </a:r>
            <a:r>
              <a:rPr lang="en-US" altLang="zh-CN" dirty="0" smtClean="0"/>
              <a:t>0xFFFFFFFF</a:t>
            </a:r>
            <a:r>
              <a:rPr lang="zh-CN" altLang="en-US" dirty="0" smtClean="0"/>
              <a:t>，那么堆栈指针</a:t>
            </a:r>
            <a:r>
              <a:rPr lang="en-US" altLang="zh-CN" dirty="0" smtClean="0"/>
              <a:t>SP</a:t>
            </a:r>
            <a:r>
              <a:rPr lang="zh-CN" altLang="en-US" dirty="0" smtClean="0"/>
              <a:t>将加载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地址</a:t>
            </a:r>
            <a:r>
              <a:rPr lang="en-US" altLang="zh-CN" dirty="0" smtClean="0"/>
              <a:t>0x00000000</a:t>
            </a:r>
            <a:r>
              <a:rPr lang="zh-CN" altLang="en-US" dirty="0" smtClean="0"/>
              <a:t>的数据，程序计数器（</a:t>
            </a:r>
            <a:r>
              <a:rPr lang="en-US" altLang="zh-CN" dirty="0" smtClean="0"/>
              <a:t>PC</a:t>
            </a:r>
            <a:r>
              <a:rPr lang="zh-CN" altLang="en-US" dirty="0" smtClean="0"/>
              <a:t>）将加载地址</a:t>
            </a:r>
            <a:r>
              <a:rPr lang="en-US" altLang="zh-CN" dirty="0" smtClean="0"/>
              <a:t>0x00000004</a:t>
            </a:r>
            <a:r>
              <a:rPr lang="zh-CN" altLang="en-US" dirty="0" smtClean="0"/>
              <a:t>地址数据，随后用户应用程序开始执行。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0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1_ee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eeTemplate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ee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e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e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e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e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e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e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5C5C5C44-3AF7-44B9-BEA2-2F4934505014}" vid="{5F699D4F-065C-4B7A-A93B-403CE08C0089}"/>
    </a:ext>
  </a:extLst>
</a:theme>
</file>

<file path=ppt/theme/theme2.xml><?xml version="1.0" encoding="utf-8"?>
<a:theme xmlns:a="http://schemas.openxmlformats.org/drawingml/2006/main" name="2_eeTemplate">
  <a:themeElements>
    <a:clrScheme name="">
      <a:dk1>
        <a:srgbClr val="003366"/>
      </a:dk1>
      <a:lt1>
        <a:srgbClr val="FFFFFF"/>
      </a:lt1>
      <a:dk2>
        <a:srgbClr val="99190B"/>
      </a:dk2>
      <a:lt2>
        <a:srgbClr val="DDDDDD"/>
      </a:lt2>
      <a:accent1>
        <a:srgbClr val="1F63AD"/>
      </a:accent1>
      <a:accent2>
        <a:srgbClr val="D28302"/>
      </a:accent2>
      <a:accent3>
        <a:srgbClr val="FFFFFF"/>
      </a:accent3>
      <a:accent4>
        <a:srgbClr val="002A56"/>
      </a:accent4>
      <a:accent5>
        <a:srgbClr val="ABB7D3"/>
      </a:accent5>
      <a:accent6>
        <a:srgbClr val="BE7602"/>
      </a:accent6>
      <a:hlink>
        <a:srgbClr val="3CA051"/>
      </a:hlink>
      <a:folHlink>
        <a:srgbClr val="97ADB5"/>
      </a:folHlink>
    </a:clrScheme>
    <a:fontScheme name="2_eeTemplate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ee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e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e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e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e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e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e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344</TotalTime>
  <Words>741</Words>
  <Application>Microsoft Office PowerPoint</Application>
  <PresentationFormat>全屏显示(4:3)</PresentationFormat>
  <Paragraphs>118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楷体_GB2312</vt:lpstr>
      <vt:lpstr>宋体</vt:lpstr>
      <vt:lpstr>Arial</vt:lpstr>
      <vt:lpstr>Consolas</vt:lpstr>
      <vt:lpstr>Times New Roman</vt:lpstr>
      <vt:lpstr>主题1</vt:lpstr>
      <vt:lpstr>2_eeTemplate</vt:lpstr>
      <vt:lpstr>CCS编程环境使用</vt:lpstr>
      <vt:lpstr>选择工作空间目录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CCS编程环境使用</dc:title>
  <dc:creator>Peng Fei</dc:creator>
  <cp:lastModifiedBy>Peng Fei</cp:lastModifiedBy>
  <cp:revision>40</cp:revision>
  <dcterms:created xsi:type="dcterms:W3CDTF">2019-10-15T08:27:50Z</dcterms:created>
  <dcterms:modified xsi:type="dcterms:W3CDTF">2019-10-16T23:42:03Z</dcterms:modified>
</cp:coreProperties>
</file>